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Nuni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slideMaster" Target="slideMasters/slideMaster2.xml"/><Relationship Id="rId19" Type="http://schemas.openxmlformats.org/officeDocument/2006/relationships/font" Target="fonts/Nunito-bold.fntdata"/><Relationship Id="rId6" Type="http://schemas.openxmlformats.org/officeDocument/2006/relationships/notesMaster" Target="notesMasters/notesMaster1.xml"/><Relationship Id="rId18"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363dcc7ec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9363dcc7e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63dcc7ec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9363dcc7ec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363dcc7ec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363dcc7ec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9363dcc7ec_0_3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7769306a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97769306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363dcc7ec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363dcc7ec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9363dcc7ec_0_5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363dcc7e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363dcc7e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363dcc7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363dcc7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a:t>
            </a:r>
            <a:r>
              <a:rPr b="1" i="0" lang="en" sz="800" u="none" cap="none" strike="noStrike">
                <a:solidFill>
                  <a:schemeClr val="dk1"/>
                </a:solidFill>
                <a:latin typeface="Nunito"/>
                <a:ea typeface="Nunito"/>
                <a:cs typeface="Nunito"/>
                <a:sym typeface="Nunito"/>
              </a:rPr>
              <a:t>9</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i="0" lang="en" sz="800" u="none" cap="none" strike="noStrike">
                <a:solidFill>
                  <a:schemeClr val="dk1"/>
                </a:solidFill>
                <a:latin typeface="Nunito"/>
                <a:ea typeface="Nunito"/>
                <a:cs typeface="Nunito"/>
                <a:sym typeface="Nunito"/>
              </a:rPr>
              <a:t>19</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0" y="4952700"/>
            <a:ext cx="3927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a:t>
            </a:r>
            <a:r>
              <a:rPr b="0" lang="en" sz="800">
                <a:solidFill>
                  <a:schemeClr val="dk1"/>
                </a:solidFill>
                <a:latin typeface="Nunito"/>
                <a:ea typeface="Nunito"/>
                <a:cs typeface="Nunito"/>
                <a:sym typeface="Nunito"/>
              </a:rPr>
              <a:t>19</a:t>
            </a:r>
            <a:r>
              <a:rPr b="0" lang="en" sz="800">
                <a:solidFill>
                  <a:schemeClr val="dk1"/>
                </a:solidFill>
                <a:latin typeface="Nunito"/>
                <a:ea typeface="Nunito"/>
                <a:cs typeface="Nunito"/>
                <a:sym typeface="Nunito"/>
              </a:rPr>
              <a:t> 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93450" y="1733605"/>
            <a:ext cx="4027200" cy="8796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a:latin typeface="Nunito"/>
                <a:ea typeface="Nunito"/>
                <a:cs typeface="Nunito"/>
                <a:sym typeface="Nunito"/>
              </a:rPr>
              <a:t>Improved &amp; Sustainable KP Dispense Accuracy</a:t>
            </a:r>
            <a:endParaRPr/>
          </a:p>
        </p:txBody>
      </p:sp>
      <p:sp>
        <p:nvSpPr>
          <p:cNvPr id="215" name="Google Shape;215;p32"/>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H2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21" name="Google Shape;221;p33"/>
          <p:cNvSpPr txBox="1"/>
          <p:nvPr>
            <p:ph idx="1" type="subTitle"/>
          </p:nvPr>
        </p:nvSpPr>
        <p:spPr>
          <a:xfrm>
            <a:off x="95650" y="813375"/>
            <a:ext cx="8767200" cy="39432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lang="en" sz="1600"/>
              <a:t>By year-end, we aim to:</a:t>
            </a:r>
            <a:endParaRPr sz="1600"/>
          </a:p>
          <a:p>
            <a:pPr indent="-330200" lvl="0" marL="457200" rtl="0" algn="l">
              <a:spcBef>
                <a:spcPts val="1000"/>
              </a:spcBef>
              <a:spcAft>
                <a:spcPts val="0"/>
              </a:spcAft>
              <a:buSzPts val="1600"/>
              <a:buChar char="●"/>
            </a:pPr>
            <a:r>
              <a:rPr lang="en" sz="1600"/>
              <a:t>Test the efficiency of the identified 12V KP flowmeter power supply solution in field KPs for network-wide rollout.</a:t>
            </a:r>
            <a:endParaRPr sz="1600"/>
          </a:p>
          <a:p>
            <a:pPr indent="-330200" lvl="0" marL="457200" rtl="0" algn="l">
              <a:spcBef>
                <a:spcPts val="1000"/>
              </a:spcBef>
              <a:spcAft>
                <a:spcPts val="0"/>
              </a:spcAft>
              <a:buSzPts val="1600"/>
              <a:buChar char="●"/>
            </a:pPr>
            <a:r>
              <a:rPr lang="en" sz="1600"/>
              <a:t>Analyze KPC 12V and 5V supply and test improvements for 5V supply.</a:t>
            </a:r>
            <a:endParaRPr sz="1600"/>
          </a:p>
          <a:p>
            <a:pPr indent="-330200" lvl="0" marL="457200" rtl="0" algn="l">
              <a:spcBef>
                <a:spcPts val="1000"/>
              </a:spcBef>
              <a:spcAft>
                <a:spcPts val="0"/>
              </a:spcAft>
              <a:buSzPts val="1600"/>
              <a:buChar char="●"/>
            </a:pPr>
            <a:r>
              <a:rPr lang="en" sz="1600"/>
              <a:t>Train Calibration Technicians on Legal Metrology Level 2.</a:t>
            </a:r>
            <a:endParaRPr sz="1600"/>
          </a:p>
          <a:p>
            <a:pPr indent="0" lvl="0" marL="0" rtl="0" algn="l">
              <a:spcBef>
                <a:spcPts val="1000"/>
              </a:spcBef>
              <a:spcAft>
                <a:spcPts val="0"/>
              </a:spcAft>
              <a:buNone/>
            </a:pPr>
            <a:r>
              <a:rPr lang="en" sz="1600"/>
              <a:t>Target outcomes</a:t>
            </a:r>
            <a:endParaRPr sz="1600"/>
          </a:p>
          <a:p>
            <a:pPr indent="-330200" lvl="0" marL="457200" rtl="0" algn="l">
              <a:lnSpc>
                <a:spcPct val="120000"/>
              </a:lnSpc>
              <a:spcBef>
                <a:spcPts val="1000"/>
              </a:spcBef>
              <a:spcAft>
                <a:spcPts val="0"/>
              </a:spcAft>
              <a:buSzPts val="1600"/>
              <a:buChar char="●"/>
            </a:pPr>
            <a:r>
              <a:rPr lang="en" sz="1600"/>
              <a:t>Reduce cases of KP dispense inaccuracy from current Keep the Weights and Measures Periodic verification failure rate &lt; 20% from the recorded 24% for 3 Months verification.</a:t>
            </a:r>
            <a:endParaRPr sz="1600"/>
          </a:p>
          <a:p>
            <a:pPr indent="-330200" lvl="0" marL="457200" rtl="0" algn="l">
              <a:lnSpc>
                <a:spcPct val="120000"/>
              </a:lnSpc>
              <a:spcBef>
                <a:spcPts val="1000"/>
              </a:spcBef>
              <a:spcAft>
                <a:spcPts val="0"/>
              </a:spcAft>
              <a:buSzPts val="1600"/>
              <a:buChar char="●"/>
            </a:pPr>
            <a:r>
              <a:rPr lang="en" sz="1600"/>
              <a:t>Reduce weekly visits to KPs by Systems Group (W&amp;M Contractor) and Maintenance Technicians from current </a:t>
            </a:r>
            <a:r>
              <a:rPr b="1" lang="en" sz="1600"/>
              <a:t>weekly average of 10</a:t>
            </a:r>
            <a:r>
              <a:rPr lang="en" sz="1600"/>
              <a:t> to less than </a:t>
            </a:r>
            <a:r>
              <a:rPr b="1" lang="en" sz="1600"/>
              <a:t>5. </a:t>
            </a:r>
            <a:r>
              <a:rPr lang="en" sz="1600"/>
              <a:t>This will also reduce the associated costs.</a:t>
            </a:r>
            <a:endParaRPr sz="1600"/>
          </a:p>
          <a:p>
            <a:pPr indent="0" lvl="0" marL="457200" rtl="0" algn="l">
              <a:lnSpc>
                <a:spcPct val="120000"/>
              </a:lnSpc>
              <a:spcBef>
                <a:spcPts val="1000"/>
              </a:spcBef>
              <a:spcAft>
                <a:spcPts val="0"/>
              </a:spcAft>
              <a:buNone/>
            </a:pPr>
            <a:r>
              <a:t/>
            </a:r>
            <a:endParaRPr sz="1600"/>
          </a:p>
          <a:p>
            <a:pPr indent="0" lvl="0" marL="0" rtl="0" algn="l">
              <a:lnSpc>
                <a:spcPct val="120000"/>
              </a:lnSpc>
              <a:spcBef>
                <a:spcPts val="1000"/>
              </a:spcBef>
              <a:spcAft>
                <a:spcPts val="0"/>
              </a:spcAft>
              <a:buNone/>
            </a:pPr>
            <a:r>
              <a:t/>
            </a:r>
            <a:endParaRPr sz="1600"/>
          </a:p>
          <a:p>
            <a:pPr indent="0" lvl="0" marL="457200" rtl="0" algn="l">
              <a:lnSpc>
                <a:spcPct val="120000"/>
              </a:lnSpc>
              <a:spcBef>
                <a:spcPts val="1000"/>
              </a:spcBef>
              <a:spcAft>
                <a:spcPts val="1000"/>
              </a:spcAft>
              <a:buNone/>
            </a:pPr>
            <a:r>
              <a:t/>
            </a:r>
            <a:endParaRPr sz="1600"/>
          </a:p>
        </p:txBody>
      </p:sp>
      <p:sp>
        <p:nvSpPr>
          <p:cNvPr id="222" name="Google Shape;222;p33"/>
          <p:cNvSpPr txBox="1"/>
          <p:nvPr>
            <p:ph type="title"/>
          </p:nvPr>
        </p:nvSpPr>
        <p:spPr>
          <a:xfrm>
            <a:off x="789709" y="137412"/>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Context</a:t>
            </a:r>
            <a:endParaRPr/>
          </a:p>
        </p:txBody>
      </p:sp>
      <p:sp>
        <p:nvSpPr>
          <p:cNvPr id="223" name="Google Shape;223;p33"/>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837209" y="17388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Key Actors</a:t>
            </a:r>
            <a:endParaRPr/>
          </a:p>
        </p:txBody>
      </p:sp>
      <p:sp>
        <p:nvSpPr>
          <p:cNvPr id="230" name="Google Shape;230;p34"/>
          <p:cNvSpPr/>
          <p:nvPr/>
        </p:nvSpPr>
        <p:spPr>
          <a:xfrm>
            <a:off x="3060925" y="1836225"/>
            <a:ext cx="2170800" cy="17811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Nunito"/>
                <a:ea typeface="Nunito"/>
                <a:cs typeface="Nunito"/>
                <a:sym typeface="Nunito"/>
              </a:rPr>
              <a:t>KP Dispense Accuracy</a:t>
            </a:r>
            <a:endParaRPr sz="2300">
              <a:latin typeface="Nunito"/>
              <a:ea typeface="Nunito"/>
              <a:cs typeface="Nunito"/>
              <a:sym typeface="Nunito"/>
            </a:endParaRPr>
          </a:p>
        </p:txBody>
      </p:sp>
      <p:sp>
        <p:nvSpPr>
          <p:cNvPr id="231" name="Google Shape;231;p34"/>
          <p:cNvSpPr/>
          <p:nvPr/>
        </p:nvSpPr>
        <p:spPr>
          <a:xfrm>
            <a:off x="1839400" y="1141550"/>
            <a:ext cx="1138800" cy="5430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Deployment &amp; Operations </a:t>
            </a:r>
            <a:endParaRPr sz="900">
              <a:latin typeface="Nunito"/>
              <a:ea typeface="Nunito"/>
              <a:cs typeface="Nunito"/>
              <a:sym typeface="Nunito"/>
            </a:endParaRPr>
          </a:p>
        </p:txBody>
      </p:sp>
      <p:sp>
        <p:nvSpPr>
          <p:cNvPr id="232" name="Google Shape;232;p34"/>
          <p:cNvSpPr/>
          <p:nvPr/>
        </p:nvSpPr>
        <p:spPr>
          <a:xfrm>
            <a:off x="5679025" y="1164800"/>
            <a:ext cx="965400" cy="496500"/>
          </a:xfrm>
          <a:prstGeom prst="flowChartConnector">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Weights &amp;  Measures</a:t>
            </a:r>
            <a:endParaRPr sz="900">
              <a:latin typeface="Nunito"/>
              <a:ea typeface="Nunito"/>
              <a:cs typeface="Nunito"/>
              <a:sym typeface="Nunito"/>
            </a:endParaRPr>
          </a:p>
        </p:txBody>
      </p:sp>
      <p:sp>
        <p:nvSpPr>
          <p:cNvPr id="233" name="Google Shape;233;p34"/>
          <p:cNvSpPr/>
          <p:nvPr/>
        </p:nvSpPr>
        <p:spPr>
          <a:xfrm>
            <a:off x="3693625" y="4122250"/>
            <a:ext cx="905400" cy="5430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NOC</a:t>
            </a:r>
            <a:endParaRPr sz="1000">
              <a:latin typeface="Nunito"/>
              <a:ea typeface="Nunito"/>
              <a:cs typeface="Nunito"/>
              <a:sym typeface="Nunito"/>
            </a:endParaRPr>
          </a:p>
        </p:txBody>
      </p:sp>
      <p:cxnSp>
        <p:nvCxnSpPr>
          <p:cNvPr id="234" name="Google Shape;234;p34"/>
          <p:cNvCxnSpPr>
            <a:stCxn id="230" idx="4"/>
            <a:endCxn id="233" idx="0"/>
          </p:cNvCxnSpPr>
          <p:nvPr/>
        </p:nvCxnSpPr>
        <p:spPr>
          <a:xfrm>
            <a:off x="4146325" y="3617325"/>
            <a:ext cx="0" cy="504900"/>
          </a:xfrm>
          <a:prstGeom prst="straightConnector1">
            <a:avLst/>
          </a:prstGeom>
          <a:noFill/>
          <a:ln cap="flat" cmpd="sng" w="9525">
            <a:solidFill>
              <a:srgbClr val="44546A"/>
            </a:solidFill>
            <a:prstDash val="solid"/>
            <a:round/>
            <a:headEnd len="med" w="med" type="none"/>
            <a:tailEnd len="med" w="med" type="none"/>
          </a:ln>
        </p:spPr>
      </p:cxnSp>
      <p:cxnSp>
        <p:nvCxnSpPr>
          <p:cNvPr id="235" name="Google Shape;235;p34"/>
          <p:cNvCxnSpPr>
            <a:stCxn id="230" idx="7"/>
            <a:endCxn id="232" idx="4"/>
          </p:cNvCxnSpPr>
          <p:nvPr/>
        </p:nvCxnSpPr>
        <p:spPr>
          <a:xfrm flipH="1" rot="10800000">
            <a:off x="4913818" y="1661161"/>
            <a:ext cx="1248000" cy="435900"/>
          </a:xfrm>
          <a:prstGeom prst="straightConnector1">
            <a:avLst/>
          </a:prstGeom>
          <a:noFill/>
          <a:ln cap="flat" cmpd="sng" w="9525">
            <a:solidFill>
              <a:srgbClr val="44546A"/>
            </a:solidFill>
            <a:prstDash val="solid"/>
            <a:round/>
            <a:headEnd len="med" w="med" type="none"/>
            <a:tailEnd len="med" w="med" type="none"/>
          </a:ln>
        </p:spPr>
      </p:cxnSp>
      <p:cxnSp>
        <p:nvCxnSpPr>
          <p:cNvPr id="236" name="Google Shape;236;p34"/>
          <p:cNvCxnSpPr>
            <a:stCxn id="230" idx="1"/>
            <a:endCxn id="231" idx="4"/>
          </p:cNvCxnSpPr>
          <p:nvPr/>
        </p:nvCxnSpPr>
        <p:spPr>
          <a:xfrm rot="10800000">
            <a:off x="2408931" y="1684561"/>
            <a:ext cx="969900" cy="412500"/>
          </a:xfrm>
          <a:prstGeom prst="straightConnector1">
            <a:avLst/>
          </a:prstGeom>
          <a:noFill/>
          <a:ln cap="flat" cmpd="sng" w="9525">
            <a:solidFill>
              <a:srgbClr val="44546A"/>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42" name="Google Shape;242;p35"/>
          <p:cNvSpPr txBox="1"/>
          <p:nvPr>
            <p:ph idx="1" type="subTitle"/>
          </p:nvPr>
        </p:nvSpPr>
        <p:spPr>
          <a:xfrm>
            <a:off x="102825" y="717850"/>
            <a:ext cx="8767200" cy="40785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lang="en" sz="1600"/>
              <a:t> 	</a:t>
            </a:r>
            <a:r>
              <a:rPr b="1" lang="en" sz="1600"/>
              <a:t>Flowmeter power tests</a:t>
            </a:r>
            <a:endParaRPr b="1" sz="1600"/>
          </a:p>
          <a:p>
            <a:pPr indent="-330200" lvl="0" marL="457200" rtl="0" algn="l">
              <a:spcBef>
                <a:spcPts val="1000"/>
              </a:spcBef>
              <a:spcAft>
                <a:spcPts val="0"/>
              </a:spcAft>
              <a:buSzPts val="1600"/>
              <a:buChar char="●"/>
            </a:pPr>
            <a:r>
              <a:rPr lang="en" sz="1600"/>
              <a:t>Test the efficiency of supplying the KP flowmeter with 12V vs the current 5V to dispense accuracy and flow rate.</a:t>
            </a:r>
            <a:endParaRPr sz="1600"/>
          </a:p>
          <a:p>
            <a:pPr indent="-330200" lvl="0" marL="457200" rtl="0" algn="l">
              <a:spcBef>
                <a:spcPts val="1000"/>
              </a:spcBef>
              <a:spcAft>
                <a:spcPts val="0"/>
              </a:spcAft>
              <a:buSzPts val="1600"/>
              <a:buChar char="●"/>
            </a:pPr>
            <a:r>
              <a:rPr lang="en" sz="1600"/>
              <a:t>Analyze KPC 5V power supply SMPS and test if tunings can be done.</a:t>
            </a:r>
            <a:endParaRPr sz="1600"/>
          </a:p>
          <a:p>
            <a:pPr indent="0" lvl="0" marL="0" rtl="0" algn="l">
              <a:spcBef>
                <a:spcPts val="1000"/>
              </a:spcBef>
              <a:spcAft>
                <a:spcPts val="0"/>
              </a:spcAft>
              <a:buNone/>
            </a:pPr>
            <a:r>
              <a:t/>
            </a:r>
            <a:endParaRPr sz="1600"/>
          </a:p>
          <a:p>
            <a:pPr indent="0" lvl="0" marL="0" rtl="0" algn="l">
              <a:lnSpc>
                <a:spcPct val="120000"/>
              </a:lnSpc>
              <a:spcBef>
                <a:spcPts val="1000"/>
              </a:spcBef>
              <a:spcAft>
                <a:spcPts val="0"/>
              </a:spcAft>
              <a:buNone/>
            </a:pPr>
            <a:r>
              <a:t/>
            </a:r>
            <a:endParaRPr sz="1600"/>
          </a:p>
          <a:p>
            <a:pPr indent="0" lvl="0" marL="457200" rtl="0" algn="l">
              <a:lnSpc>
                <a:spcPct val="120000"/>
              </a:lnSpc>
              <a:spcBef>
                <a:spcPts val="1000"/>
              </a:spcBef>
              <a:spcAft>
                <a:spcPts val="1000"/>
              </a:spcAft>
              <a:buNone/>
            </a:pPr>
            <a:r>
              <a:t/>
            </a:r>
            <a:endParaRPr sz="1600"/>
          </a:p>
        </p:txBody>
      </p:sp>
      <p:sp>
        <p:nvSpPr>
          <p:cNvPr id="243" name="Google Shape;243;p35"/>
          <p:cNvSpPr txBox="1"/>
          <p:nvPr>
            <p:ph type="title"/>
          </p:nvPr>
        </p:nvSpPr>
        <p:spPr>
          <a:xfrm>
            <a:off x="6750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Delivery Items</a:t>
            </a:r>
            <a:endParaRPr/>
          </a:p>
        </p:txBody>
      </p:sp>
      <p:sp>
        <p:nvSpPr>
          <p:cNvPr id="244" name="Google Shape;244;p35"/>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5378245" y="1725111"/>
            <a:ext cx="2866500" cy="41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and Roadmap</a:t>
            </a:r>
            <a:endParaRPr/>
          </a:p>
        </p:txBody>
      </p:sp>
      <p:sp>
        <p:nvSpPr>
          <p:cNvPr id="251" name="Google Shape;251;p36"/>
          <p:cNvSpPr txBox="1"/>
          <p:nvPr>
            <p:ph idx="1" type="subTitle"/>
          </p:nvPr>
        </p:nvSpPr>
        <p:spPr>
          <a:xfrm>
            <a:off x="5457570" y="2144796"/>
            <a:ext cx="2866500" cy="41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do we solve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phases</a:t>
            </a:r>
            <a:endParaRPr/>
          </a:p>
        </p:txBody>
      </p:sp>
      <p:cxnSp>
        <p:nvCxnSpPr>
          <p:cNvPr id="257" name="Google Shape;257;p37"/>
          <p:cNvCxnSpPr/>
          <p:nvPr/>
        </p:nvCxnSpPr>
        <p:spPr>
          <a:xfrm flipH="1">
            <a:off x="1204675" y="716725"/>
            <a:ext cx="3900" cy="3706200"/>
          </a:xfrm>
          <a:prstGeom prst="straightConnector1">
            <a:avLst/>
          </a:prstGeom>
          <a:noFill/>
          <a:ln cap="flat" cmpd="sng" w="9525">
            <a:solidFill>
              <a:srgbClr val="999999"/>
            </a:solidFill>
            <a:prstDash val="dash"/>
            <a:round/>
            <a:headEnd len="med" w="med" type="none"/>
            <a:tailEnd len="med" w="med" type="none"/>
          </a:ln>
        </p:spPr>
      </p:cxnSp>
      <p:cxnSp>
        <p:nvCxnSpPr>
          <p:cNvPr id="258" name="Google Shape;258;p37"/>
          <p:cNvCxnSpPr/>
          <p:nvPr/>
        </p:nvCxnSpPr>
        <p:spPr>
          <a:xfrm flipH="1">
            <a:off x="1204850" y="4327025"/>
            <a:ext cx="6533100" cy="17400"/>
          </a:xfrm>
          <a:prstGeom prst="straightConnector1">
            <a:avLst/>
          </a:prstGeom>
          <a:noFill/>
          <a:ln cap="flat" cmpd="sng" w="9525">
            <a:solidFill>
              <a:srgbClr val="999999"/>
            </a:solidFill>
            <a:prstDash val="dash"/>
            <a:round/>
            <a:headEnd len="med" w="med" type="none"/>
            <a:tailEnd len="med" w="med" type="none"/>
          </a:ln>
        </p:spPr>
      </p:cxnSp>
      <p:sp>
        <p:nvSpPr>
          <p:cNvPr id="259" name="Google Shape;259;p37"/>
          <p:cNvSpPr/>
          <p:nvPr/>
        </p:nvSpPr>
        <p:spPr>
          <a:xfrm>
            <a:off x="1204675" y="1945400"/>
            <a:ext cx="1358400" cy="5163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Design and order 12V Flowmeter </a:t>
            </a:r>
            <a:r>
              <a:rPr lang="en" sz="800">
                <a:solidFill>
                  <a:schemeClr val="dk1"/>
                </a:solidFill>
                <a:latin typeface="Nunito"/>
                <a:ea typeface="Nunito"/>
                <a:cs typeface="Nunito"/>
                <a:sym typeface="Nunito"/>
              </a:rPr>
              <a:t>supply</a:t>
            </a:r>
            <a:r>
              <a:rPr lang="en" sz="800">
                <a:solidFill>
                  <a:schemeClr val="dk1"/>
                </a:solidFill>
                <a:latin typeface="Nunito"/>
                <a:ea typeface="Nunito"/>
                <a:cs typeface="Nunito"/>
                <a:sym typeface="Nunito"/>
              </a:rPr>
              <a:t> Below Left PCBs</a:t>
            </a:r>
            <a:endParaRPr/>
          </a:p>
        </p:txBody>
      </p:sp>
      <p:cxnSp>
        <p:nvCxnSpPr>
          <p:cNvPr id="260" name="Google Shape;260;p37"/>
          <p:cNvCxnSpPr/>
          <p:nvPr/>
        </p:nvCxnSpPr>
        <p:spPr>
          <a:xfrm>
            <a:off x="5039438" y="707475"/>
            <a:ext cx="31800" cy="3642600"/>
          </a:xfrm>
          <a:prstGeom prst="straightConnector1">
            <a:avLst/>
          </a:prstGeom>
          <a:noFill/>
          <a:ln cap="flat" cmpd="sng" w="9525">
            <a:solidFill>
              <a:srgbClr val="999999"/>
            </a:solidFill>
            <a:prstDash val="dash"/>
            <a:round/>
            <a:headEnd len="med" w="med" type="none"/>
            <a:tailEnd len="med" w="med" type="none"/>
          </a:ln>
        </p:spPr>
      </p:cxnSp>
      <p:sp>
        <p:nvSpPr>
          <p:cNvPr id="261" name="Google Shape;261;p37"/>
          <p:cNvSpPr/>
          <p:nvPr/>
        </p:nvSpPr>
        <p:spPr>
          <a:xfrm>
            <a:off x="1261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nvSpPr>
        <p:spPr>
          <a:xfrm>
            <a:off x="79050" y="1945400"/>
            <a:ext cx="1073700" cy="23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Test 12V flowmeter supply solution</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Train Calibration Technicians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KPC power tests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Network rollout of the solution</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p:txBody>
      </p:sp>
      <p:sp>
        <p:nvSpPr>
          <p:cNvPr id="263" name="Google Shape;263;p37"/>
          <p:cNvSpPr txBox="1"/>
          <p:nvPr/>
        </p:nvSpPr>
        <p:spPr>
          <a:xfrm>
            <a:off x="108950" y="1224975"/>
            <a:ext cx="1005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KP Dispense Accuracy Improvement</a:t>
            </a:r>
            <a:endParaRPr b="1" sz="1000">
              <a:latin typeface="Nunito"/>
              <a:ea typeface="Nunito"/>
              <a:cs typeface="Nunito"/>
              <a:sym typeface="Nunito"/>
            </a:endParaRPr>
          </a:p>
        </p:txBody>
      </p:sp>
      <p:sp>
        <p:nvSpPr>
          <p:cNvPr id="264" name="Google Shape;264;p37"/>
          <p:cNvSpPr/>
          <p:nvPr/>
        </p:nvSpPr>
        <p:spPr>
          <a:xfrm>
            <a:off x="7663950" y="756300"/>
            <a:ext cx="542100" cy="185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7663950" y="1179575"/>
            <a:ext cx="542100" cy="1851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txBox="1"/>
          <p:nvPr/>
        </p:nvSpPr>
        <p:spPr>
          <a:xfrm>
            <a:off x="7587750" y="8740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Not Scoped</a:t>
            </a:r>
            <a:endParaRPr sz="900">
              <a:latin typeface="Nunito SemiBold"/>
              <a:ea typeface="Nunito SemiBold"/>
              <a:cs typeface="Nunito SemiBold"/>
              <a:sym typeface="Nunito SemiBold"/>
            </a:endParaRPr>
          </a:p>
        </p:txBody>
      </p:sp>
      <p:sp>
        <p:nvSpPr>
          <p:cNvPr id="267" name="Google Shape;267;p37"/>
          <p:cNvSpPr txBox="1"/>
          <p:nvPr/>
        </p:nvSpPr>
        <p:spPr>
          <a:xfrm>
            <a:off x="7587750" y="13324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Scope well understood</a:t>
            </a:r>
            <a:endParaRPr sz="900">
              <a:latin typeface="Nunito SemiBold"/>
              <a:ea typeface="Nunito SemiBold"/>
              <a:cs typeface="Nunito SemiBold"/>
              <a:sym typeface="Nunito SemiBold"/>
            </a:endParaRPr>
          </a:p>
        </p:txBody>
      </p:sp>
      <p:sp>
        <p:nvSpPr>
          <p:cNvPr id="268" name="Google Shape;268;p37"/>
          <p:cNvSpPr txBox="1"/>
          <p:nvPr/>
        </p:nvSpPr>
        <p:spPr>
          <a:xfrm>
            <a:off x="3649050"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Oct</a:t>
            </a:r>
            <a:endParaRPr sz="1000">
              <a:latin typeface="Nunito SemiBold"/>
              <a:ea typeface="Nunito SemiBold"/>
              <a:cs typeface="Nunito SemiBold"/>
              <a:sym typeface="Nunito SemiBold"/>
            </a:endParaRPr>
          </a:p>
        </p:txBody>
      </p:sp>
      <p:sp>
        <p:nvSpPr>
          <p:cNvPr id="269" name="Google Shape;269;p37"/>
          <p:cNvSpPr txBox="1"/>
          <p:nvPr/>
        </p:nvSpPr>
        <p:spPr>
          <a:xfrm>
            <a:off x="5846348" y="4320325"/>
            <a:ext cx="8199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Q1 2021</a:t>
            </a:r>
            <a:endParaRPr sz="1000">
              <a:latin typeface="Nunito SemiBold"/>
              <a:ea typeface="Nunito SemiBold"/>
              <a:cs typeface="Nunito SemiBold"/>
              <a:sym typeface="Nunito SemiBold"/>
            </a:endParaRPr>
          </a:p>
        </p:txBody>
      </p:sp>
      <p:sp>
        <p:nvSpPr>
          <p:cNvPr id="270" name="Google Shape;270;p37"/>
          <p:cNvSpPr txBox="1"/>
          <p:nvPr/>
        </p:nvSpPr>
        <p:spPr>
          <a:xfrm>
            <a:off x="2347600" y="43270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a:t>
            </a:r>
            <a:r>
              <a:rPr lang="en" sz="1000">
                <a:latin typeface="Nunito SemiBold"/>
                <a:ea typeface="Nunito SemiBold"/>
                <a:cs typeface="Nunito SemiBold"/>
                <a:sym typeface="Nunito SemiBold"/>
              </a:rPr>
              <a:t>Sept</a:t>
            </a:r>
            <a:endParaRPr sz="1000">
              <a:latin typeface="Nunito SemiBold"/>
              <a:ea typeface="Nunito SemiBold"/>
              <a:cs typeface="Nunito SemiBold"/>
              <a:sym typeface="Nunito SemiBold"/>
            </a:endParaRPr>
          </a:p>
        </p:txBody>
      </p:sp>
      <p:cxnSp>
        <p:nvCxnSpPr>
          <p:cNvPr id="271" name="Google Shape;271;p37"/>
          <p:cNvCxnSpPr/>
          <p:nvPr/>
        </p:nvCxnSpPr>
        <p:spPr>
          <a:xfrm>
            <a:off x="6171875" y="723525"/>
            <a:ext cx="21600" cy="3610500"/>
          </a:xfrm>
          <a:prstGeom prst="straightConnector1">
            <a:avLst/>
          </a:prstGeom>
          <a:noFill/>
          <a:ln cap="flat" cmpd="sng" w="9525">
            <a:solidFill>
              <a:srgbClr val="999999"/>
            </a:solidFill>
            <a:prstDash val="dash"/>
            <a:round/>
            <a:headEnd len="med" w="med" type="none"/>
            <a:tailEnd len="med" w="med" type="none"/>
          </a:ln>
        </p:spPr>
      </p:cxnSp>
      <p:cxnSp>
        <p:nvCxnSpPr>
          <p:cNvPr id="272" name="Google Shape;272;p37"/>
          <p:cNvCxnSpPr/>
          <p:nvPr/>
        </p:nvCxnSpPr>
        <p:spPr>
          <a:xfrm>
            <a:off x="3797588" y="690600"/>
            <a:ext cx="7200" cy="3622800"/>
          </a:xfrm>
          <a:prstGeom prst="straightConnector1">
            <a:avLst/>
          </a:prstGeom>
          <a:noFill/>
          <a:ln cap="flat" cmpd="sng" w="9525">
            <a:solidFill>
              <a:srgbClr val="999999"/>
            </a:solidFill>
            <a:prstDash val="dash"/>
            <a:round/>
            <a:headEnd len="med" w="med" type="none"/>
            <a:tailEnd len="med" w="med" type="none"/>
          </a:ln>
        </p:spPr>
      </p:cxnSp>
      <p:sp>
        <p:nvSpPr>
          <p:cNvPr id="273" name="Google Shape;273;p37"/>
          <p:cNvSpPr txBox="1"/>
          <p:nvPr/>
        </p:nvSpPr>
        <p:spPr>
          <a:xfrm>
            <a:off x="986050" y="4327550"/>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Sep</a:t>
            </a:r>
            <a:endParaRPr sz="1000">
              <a:latin typeface="Nunito SemiBold"/>
              <a:ea typeface="Nunito SemiBold"/>
              <a:cs typeface="Nunito SemiBold"/>
              <a:sym typeface="Nunito SemiBold"/>
            </a:endParaRPr>
          </a:p>
        </p:txBody>
      </p:sp>
      <p:sp>
        <p:nvSpPr>
          <p:cNvPr id="274" name="Google Shape;274;p37"/>
          <p:cNvSpPr/>
          <p:nvPr/>
        </p:nvSpPr>
        <p:spPr>
          <a:xfrm>
            <a:off x="5084713" y="3772175"/>
            <a:ext cx="1073700" cy="51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Network rollout</a:t>
            </a:r>
            <a:endParaRPr/>
          </a:p>
        </p:txBody>
      </p:sp>
      <p:sp>
        <p:nvSpPr>
          <p:cNvPr id="275" name="Google Shape;275;p37"/>
          <p:cNvSpPr/>
          <p:nvPr/>
        </p:nvSpPr>
        <p:spPr>
          <a:xfrm>
            <a:off x="1186300" y="1278911"/>
            <a:ext cx="14097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276" name="Google Shape;276;p37"/>
          <p:cNvSpPr/>
          <p:nvPr/>
        </p:nvSpPr>
        <p:spPr>
          <a:xfrm>
            <a:off x="2651200" y="1278900"/>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277" name="Google Shape;277;p37"/>
          <p:cNvSpPr txBox="1"/>
          <p:nvPr/>
        </p:nvSpPr>
        <p:spPr>
          <a:xfrm>
            <a:off x="4747688"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Dec</a:t>
            </a:r>
            <a:endParaRPr sz="1000">
              <a:latin typeface="Nunito SemiBold"/>
              <a:ea typeface="Nunito SemiBold"/>
              <a:cs typeface="Nunito SemiBold"/>
              <a:sym typeface="Nunito SemiBold"/>
            </a:endParaRPr>
          </a:p>
        </p:txBody>
      </p:sp>
      <p:cxnSp>
        <p:nvCxnSpPr>
          <p:cNvPr id="278" name="Google Shape;278;p37"/>
          <p:cNvCxnSpPr/>
          <p:nvPr/>
        </p:nvCxnSpPr>
        <p:spPr>
          <a:xfrm>
            <a:off x="2513025" y="754625"/>
            <a:ext cx="9900" cy="3603600"/>
          </a:xfrm>
          <a:prstGeom prst="straightConnector1">
            <a:avLst/>
          </a:prstGeom>
          <a:noFill/>
          <a:ln cap="flat" cmpd="sng" w="9525">
            <a:solidFill>
              <a:srgbClr val="999999"/>
            </a:solidFill>
            <a:prstDash val="dash"/>
            <a:round/>
            <a:headEnd len="med" w="med" type="none"/>
            <a:tailEnd len="med" w="med" type="none"/>
          </a:ln>
        </p:spPr>
      </p:cxnSp>
      <p:sp>
        <p:nvSpPr>
          <p:cNvPr id="279" name="Google Shape;279;p37"/>
          <p:cNvSpPr/>
          <p:nvPr/>
        </p:nvSpPr>
        <p:spPr>
          <a:xfrm>
            <a:off x="2513025" y="1945400"/>
            <a:ext cx="2526300" cy="516300"/>
          </a:xfrm>
          <a:prstGeom prst="rect">
            <a:avLst/>
          </a:prstGeom>
          <a:solidFill>
            <a:srgbClr val="65D9F8"/>
          </a:solidFill>
          <a:ln>
            <a:noFill/>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Pilot test on 20 field KPs</a:t>
            </a:r>
            <a:endParaRPr/>
          </a:p>
        </p:txBody>
      </p:sp>
      <p:sp>
        <p:nvSpPr>
          <p:cNvPr id="280" name="Google Shape;280;p37"/>
          <p:cNvSpPr/>
          <p:nvPr/>
        </p:nvSpPr>
        <p:spPr>
          <a:xfrm>
            <a:off x="5045975" y="1364675"/>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Rollout</a:t>
            </a:r>
            <a:endParaRPr/>
          </a:p>
        </p:txBody>
      </p:sp>
      <p:sp>
        <p:nvSpPr>
          <p:cNvPr id="281" name="Google Shape;281;p37"/>
          <p:cNvSpPr/>
          <p:nvPr/>
        </p:nvSpPr>
        <p:spPr>
          <a:xfrm>
            <a:off x="1204700" y="3255875"/>
            <a:ext cx="2600100" cy="5163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Test KPC 5V and 12V power supply design and attempt improvements on 5V supply</a:t>
            </a:r>
            <a:endParaRPr/>
          </a:p>
        </p:txBody>
      </p:sp>
      <p:sp>
        <p:nvSpPr>
          <p:cNvPr id="282" name="Google Shape;282;p37"/>
          <p:cNvSpPr/>
          <p:nvPr/>
        </p:nvSpPr>
        <p:spPr>
          <a:xfrm>
            <a:off x="1217924" y="2633800"/>
            <a:ext cx="1295100" cy="5163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Train Calibration Technicians on Legal Metrology </a:t>
            </a:r>
            <a:r>
              <a:rPr lang="en" sz="800">
                <a:solidFill>
                  <a:schemeClr val="dk1"/>
                </a:solidFill>
                <a:latin typeface="Nunito"/>
                <a:ea typeface="Nunito"/>
                <a:cs typeface="Nunito"/>
                <a:sym typeface="Nunito"/>
              </a:rPr>
              <a:t>Level 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Next steps</a:t>
            </a:r>
            <a:endParaRPr/>
          </a:p>
        </p:txBody>
      </p:sp>
      <p:sp>
        <p:nvSpPr>
          <p:cNvPr id="288" name="Google Shape;288;p38"/>
          <p:cNvSpPr txBox="1"/>
          <p:nvPr/>
        </p:nvSpPr>
        <p:spPr>
          <a:xfrm>
            <a:off x="437450" y="913450"/>
            <a:ext cx="7126800" cy="177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Order 20 modified Below Left PCBs for production in China.</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t/>
            </a:r>
            <a:endParaRPr>
              <a:latin typeface="Nunito SemiBold"/>
              <a:ea typeface="Nunito SemiBold"/>
              <a:cs typeface="Nunito SemiBold"/>
              <a:sym typeface="Nunito SemiBold"/>
            </a:endParaRPr>
          </a:p>
          <a:p>
            <a:pPr indent="0" lvl="0" marL="45720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